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mpg" ContentType="video/unknown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484" r:id="rId3"/>
    <p:sldId id="529" r:id="rId4"/>
    <p:sldId id="435" r:id="rId5"/>
    <p:sldId id="530" r:id="rId6"/>
    <p:sldId id="531" r:id="rId7"/>
    <p:sldId id="532" r:id="rId8"/>
    <p:sldId id="533" r:id="rId9"/>
    <p:sldId id="485" r:id="rId10"/>
    <p:sldId id="535" r:id="rId11"/>
    <p:sldId id="473" r:id="rId12"/>
    <p:sldId id="457" r:id="rId13"/>
    <p:sldId id="449" r:id="rId14"/>
    <p:sldId id="443" r:id="rId15"/>
    <p:sldId id="460" r:id="rId16"/>
    <p:sldId id="462" r:id="rId17"/>
    <p:sldId id="461" r:id="rId18"/>
    <p:sldId id="439" r:id="rId19"/>
    <p:sldId id="463" r:id="rId20"/>
    <p:sldId id="432" r:id="rId21"/>
    <p:sldId id="470" r:id="rId22"/>
    <p:sldId id="526" r:id="rId23"/>
    <p:sldId id="441" r:id="rId24"/>
    <p:sldId id="466" r:id="rId25"/>
    <p:sldId id="433" r:id="rId26"/>
    <p:sldId id="458" r:id="rId27"/>
    <p:sldId id="459" r:id="rId28"/>
    <p:sldId id="442" r:id="rId29"/>
    <p:sldId id="522" r:id="rId30"/>
    <p:sldId id="528" r:id="rId31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704" autoAdjust="0"/>
    <p:restoredTop sz="97003" autoAdjust="0"/>
  </p:normalViewPr>
  <p:slideViewPr>
    <p:cSldViewPr showGuides="1">
      <p:cViewPr>
        <p:scale>
          <a:sx n="125" d="100"/>
          <a:sy n="125" d="100"/>
        </p:scale>
        <p:origin x="-42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9555C-94FB-A742-B736-65F904D27C1D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F1412-5316-E04C-B45E-7A046CFD36AD}">
      <dgm:prSet phldrT="[Text]"/>
      <dgm:spPr/>
      <dgm:t>
        <a:bodyPr/>
        <a:lstStyle/>
        <a:p>
          <a:r>
            <a:rPr lang="en-US" dirty="0" smtClean="0"/>
            <a:t>1. External  evaluation</a:t>
          </a:r>
          <a:endParaRPr lang="en-US" dirty="0"/>
        </a:p>
      </dgm:t>
    </dgm:pt>
    <dgm:pt modelId="{67E76B77-286D-C84A-884F-93878E742D98}" type="parTrans" cxnId="{2F9EEB8D-4FBB-CC4C-A731-151F69FEE619}">
      <dgm:prSet/>
      <dgm:spPr/>
      <dgm:t>
        <a:bodyPr/>
        <a:lstStyle/>
        <a:p>
          <a:endParaRPr lang="en-US"/>
        </a:p>
      </dgm:t>
    </dgm:pt>
    <dgm:pt modelId="{FEFA2F12-5A7F-3A43-B5D2-8FB367D59EAD}" type="sibTrans" cxnId="{2F9EEB8D-4FBB-CC4C-A731-151F69FEE619}">
      <dgm:prSet/>
      <dgm:spPr/>
      <dgm:t>
        <a:bodyPr/>
        <a:lstStyle/>
        <a:p>
          <a:endParaRPr lang="en-US"/>
        </a:p>
      </dgm:t>
    </dgm:pt>
    <dgm:pt modelId="{9EED4519-B724-0249-A705-3D4D882A4277}">
      <dgm:prSet phldrT="[Text]"/>
      <dgm:spPr/>
      <dgm:t>
        <a:bodyPr/>
        <a:lstStyle/>
        <a:p>
          <a:r>
            <a:rPr lang="en-US" dirty="0" smtClean="0"/>
            <a:t>2. External inquiry</a:t>
          </a:r>
          <a:endParaRPr lang="en-US" dirty="0"/>
        </a:p>
      </dgm:t>
    </dgm:pt>
    <dgm:pt modelId="{734E9EC8-0F03-5D43-83BB-8B802085B680}" type="parTrans" cxnId="{440F0393-5DA4-7A46-A8A2-93CE1655EC63}">
      <dgm:prSet/>
      <dgm:spPr/>
      <dgm:t>
        <a:bodyPr/>
        <a:lstStyle/>
        <a:p>
          <a:endParaRPr lang="en-US"/>
        </a:p>
      </dgm:t>
    </dgm:pt>
    <dgm:pt modelId="{75CF4A87-BC56-F140-AC26-D71642DAC516}" type="sibTrans" cxnId="{440F0393-5DA4-7A46-A8A2-93CE1655EC63}">
      <dgm:prSet/>
      <dgm:spPr/>
      <dgm:t>
        <a:bodyPr/>
        <a:lstStyle/>
        <a:p>
          <a:endParaRPr lang="en-US"/>
        </a:p>
      </dgm:t>
    </dgm:pt>
    <dgm:pt modelId="{5210180A-2E7B-984F-8A8C-1706EE8A2564}">
      <dgm:prSet phldrT="[Text]"/>
      <dgm:spPr/>
      <dgm:t>
        <a:bodyPr/>
        <a:lstStyle/>
        <a:p>
          <a:r>
            <a:rPr lang="en-US" dirty="0" smtClean="0"/>
            <a:t>3. Internal evaluation</a:t>
          </a:r>
          <a:endParaRPr lang="en-US" dirty="0"/>
        </a:p>
      </dgm:t>
    </dgm:pt>
    <dgm:pt modelId="{FF508C92-240D-8D41-B77B-6B8C9720C8B9}" type="parTrans" cxnId="{20389353-E612-FF4E-B529-5E53647BFE84}">
      <dgm:prSet/>
      <dgm:spPr/>
      <dgm:t>
        <a:bodyPr/>
        <a:lstStyle/>
        <a:p>
          <a:endParaRPr lang="en-US"/>
        </a:p>
      </dgm:t>
    </dgm:pt>
    <dgm:pt modelId="{62EFF625-8CA1-9D46-A7C3-6A0547AE739A}" type="sibTrans" cxnId="{20389353-E612-FF4E-B529-5E53647BFE84}">
      <dgm:prSet/>
      <dgm:spPr/>
      <dgm:t>
        <a:bodyPr/>
        <a:lstStyle/>
        <a:p>
          <a:endParaRPr lang="en-US"/>
        </a:p>
      </dgm:t>
    </dgm:pt>
    <dgm:pt modelId="{7B112C21-9D23-F148-974C-BA338EA5BFDE}">
      <dgm:prSet phldrT="[Text]"/>
      <dgm:spPr/>
      <dgm:t>
        <a:bodyPr/>
        <a:lstStyle/>
        <a:p>
          <a:r>
            <a:rPr lang="en-US" dirty="0" smtClean="0"/>
            <a:t>4. Internal inquiry</a:t>
          </a:r>
          <a:endParaRPr lang="en-US" dirty="0"/>
        </a:p>
      </dgm:t>
    </dgm:pt>
    <dgm:pt modelId="{FD427FBC-FEBC-964E-9B19-231ADF701A2F}" type="parTrans" cxnId="{0A97AADD-4205-EC42-B48A-1E1C5546E5EC}">
      <dgm:prSet/>
      <dgm:spPr/>
      <dgm:t>
        <a:bodyPr/>
        <a:lstStyle/>
        <a:p>
          <a:endParaRPr lang="en-US"/>
        </a:p>
      </dgm:t>
    </dgm:pt>
    <dgm:pt modelId="{087B5726-79A7-EB46-96C7-CAA3822A7EDD}" type="sibTrans" cxnId="{0A97AADD-4205-EC42-B48A-1E1C5546E5EC}">
      <dgm:prSet/>
      <dgm:spPr/>
      <dgm:t>
        <a:bodyPr/>
        <a:lstStyle/>
        <a:p>
          <a:endParaRPr lang="en-US"/>
        </a:p>
      </dgm:t>
    </dgm:pt>
    <dgm:pt modelId="{8D483BE7-8AD0-4846-9F91-DC72D424BFAA}" type="pres">
      <dgm:prSet presAssocID="{0CA9555C-94FB-A742-B736-65F904D27C1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C3EE3-38ED-064C-B464-3530611EE964}" type="pres">
      <dgm:prSet presAssocID="{0CA9555C-94FB-A742-B736-65F904D27C1D}" presName="axisShape" presStyleLbl="bgShp" presStyleIdx="0" presStyleCnt="1"/>
      <dgm:spPr/>
    </dgm:pt>
    <dgm:pt modelId="{2379C3E5-560F-A341-8B55-AD20F7564B7F}" type="pres">
      <dgm:prSet presAssocID="{0CA9555C-94FB-A742-B736-65F904D27C1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B540A-BF33-0440-8F92-02C6DCAF5B24}" type="pres">
      <dgm:prSet presAssocID="{0CA9555C-94FB-A742-B736-65F904D27C1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40C5A-666C-854A-B7D7-98FBE6023329}" type="pres">
      <dgm:prSet presAssocID="{0CA9555C-94FB-A742-B736-65F904D27C1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17940-D154-3342-95BF-7C4016ACB7B1}" type="pres">
      <dgm:prSet presAssocID="{0CA9555C-94FB-A742-B736-65F904D27C1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BBC70E-5191-2D40-A49F-BFAED66C58E6}" type="presOf" srcId="{0CA9555C-94FB-A742-B736-65F904D27C1D}" destId="{8D483BE7-8AD0-4846-9F91-DC72D424BFAA}" srcOrd="0" destOrd="0" presId="urn:microsoft.com/office/officeart/2005/8/layout/matrix2"/>
    <dgm:cxn modelId="{F97214F3-6757-6443-BBFA-B81B5FF86774}" type="presOf" srcId="{5210180A-2E7B-984F-8A8C-1706EE8A2564}" destId="{6BE40C5A-666C-854A-B7D7-98FBE6023329}" srcOrd="0" destOrd="0" presId="urn:microsoft.com/office/officeart/2005/8/layout/matrix2"/>
    <dgm:cxn modelId="{20389353-E612-FF4E-B529-5E53647BFE84}" srcId="{0CA9555C-94FB-A742-B736-65F904D27C1D}" destId="{5210180A-2E7B-984F-8A8C-1706EE8A2564}" srcOrd="2" destOrd="0" parTransId="{FF508C92-240D-8D41-B77B-6B8C9720C8B9}" sibTransId="{62EFF625-8CA1-9D46-A7C3-6A0547AE739A}"/>
    <dgm:cxn modelId="{440F0393-5DA4-7A46-A8A2-93CE1655EC63}" srcId="{0CA9555C-94FB-A742-B736-65F904D27C1D}" destId="{9EED4519-B724-0249-A705-3D4D882A4277}" srcOrd="1" destOrd="0" parTransId="{734E9EC8-0F03-5D43-83BB-8B802085B680}" sibTransId="{75CF4A87-BC56-F140-AC26-D71642DAC516}"/>
    <dgm:cxn modelId="{0A97AADD-4205-EC42-B48A-1E1C5546E5EC}" srcId="{0CA9555C-94FB-A742-B736-65F904D27C1D}" destId="{7B112C21-9D23-F148-974C-BA338EA5BFDE}" srcOrd="3" destOrd="0" parTransId="{FD427FBC-FEBC-964E-9B19-231ADF701A2F}" sibTransId="{087B5726-79A7-EB46-96C7-CAA3822A7EDD}"/>
    <dgm:cxn modelId="{E6D725CB-EBE2-9640-84E8-110CB5168FB5}" type="presOf" srcId="{5F5F1412-5316-E04C-B45E-7A046CFD36AD}" destId="{2379C3E5-560F-A341-8B55-AD20F7564B7F}" srcOrd="0" destOrd="0" presId="urn:microsoft.com/office/officeart/2005/8/layout/matrix2"/>
    <dgm:cxn modelId="{2F9EEB8D-4FBB-CC4C-A731-151F69FEE619}" srcId="{0CA9555C-94FB-A742-B736-65F904D27C1D}" destId="{5F5F1412-5316-E04C-B45E-7A046CFD36AD}" srcOrd="0" destOrd="0" parTransId="{67E76B77-286D-C84A-884F-93878E742D98}" sibTransId="{FEFA2F12-5A7F-3A43-B5D2-8FB367D59EAD}"/>
    <dgm:cxn modelId="{B8D13252-F949-1540-A4C6-A4781D294427}" type="presOf" srcId="{9EED4519-B724-0249-A705-3D4D882A4277}" destId="{1B6B540A-BF33-0440-8F92-02C6DCAF5B24}" srcOrd="0" destOrd="0" presId="urn:microsoft.com/office/officeart/2005/8/layout/matrix2"/>
    <dgm:cxn modelId="{1838BBF0-733C-1448-AE66-370CE088B32D}" type="presOf" srcId="{7B112C21-9D23-F148-974C-BA338EA5BFDE}" destId="{56D17940-D154-3342-95BF-7C4016ACB7B1}" srcOrd="0" destOrd="0" presId="urn:microsoft.com/office/officeart/2005/8/layout/matrix2"/>
    <dgm:cxn modelId="{998ED5D0-537D-D44F-A03F-7D98944C6798}" type="presParOf" srcId="{8D483BE7-8AD0-4846-9F91-DC72D424BFAA}" destId="{E70C3EE3-38ED-064C-B464-3530611EE964}" srcOrd="0" destOrd="0" presId="urn:microsoft.com/office/officeart/2005/8/layout/matrix2"/>
    <dgm:cxn modelId="{6999571C-4B70-9344-B852-B571DCDDFB72}" type="presParOf" srcId="{8D483BE7-8AD0-4846-9F91-DC72D424BFAA}" destId="{2379C3E5-560F-A341-8B55-AD20F7564B7F}" srcOrd="1" destOrd="0" presId="urn:microsoft.com/office/officeart/2005/8/layout/matrix2"/>
    <dgm:cxn modelId="{3EA531D0-AA11-E24C-AFE6-507634D5CABB}" type="presParOf" srcId="{8D483BE7-8AD0-4846-9F91-DC72D424BFAA}" destId="{1B6B540A-BF33-0440-8F92-02C6DCAF5B24}" srcOrd="2" destOrd="0" presId="urn:microsoft.com/office/officeart/2005/8/layout/matrix2"/>
    <dgm:cxn modelId="{05C264BF-74E2-3E41-9AE6-C24C8D628A91}" type="presParOf" srcId="{8D483BE7-8AD0-4846-9F91-DC72D424BFAA}" destId="{6BE40C5A-666C-854A-B7D7-98FBE6023329}" srcOrd="3" destOrd="0" presId="urn:microsoft.com/office/officeart/2005/8/layout/matrix2"/>
    <dgm:cxn modelId="{CB83504B-2110-B24F-A309-786FD20E0C3D}" type="presParOf" srcId="{8D483BE7-8AD0-4846-9F91-DC72D424BFAA}" destId="{56D17940-D154-3342-95BF-7C4016ACB7B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0C3EE3-38ED-064C-B464-3530611EE964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9C3E5-560F-A341-8B55-AD20F7564B7F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External  evaluation</a:t>
          </a:r>
          <a:endParaRPr lang="en-US" sz="2600" kern="1200" dirty="0"/>
        </a:p>
      </dsp:txBody>
      <dsp:txXfrm>
        <a:off x="2146006" y="294187"/>
        <a:ext cx="1810385" cy="1810385"/>
      </dsp:txXfrm>
    </dsp:sp>
    <dsp:sp modelId="{1B6B540A-BF33-0440-8F92-02C6DCAF5B24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External inquiry</a:t>
          </a:r>
          <a:endParaRPr lang="en-US" sz="2600" kern="1200" dirty="0"/>
        </a:p>
      </dsp:txBody>
      <dsp:txXfrm>
        <a:off x="4273208" y="294187"/>
        <a:ext cx="1810385" cy="1810385"/>
      </dsp:txXfrm>
    </dsp:sp>
    <dsp:sp modelId="{6BE40C5A-666C-854A-B7D7-98FBE6023329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Internal evaluation</a:t>
          </a:r>
          <a:endParaRPr lang="en-US" sz="2600" kern="1200" dirty="0"/>
        </a:p>
      </dsp:txBody>
      <dsp:txXfrm>
        <a:off x="2146006" y="2421390"/>
        <a:ext cx="1810385" cy="1810385"/>
      </dsp:txXfrm>
    </dsp:sp>
    <dsp:sp modelId="{56D17940-D154-3342-95BF-7C4016ACB7B1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4. Internal inquiry</a:t>
          </a:r>
          <a:endParaRPr lang="en-US" sz="2600" kern="1200" dirty="0"/>
        </a:p>
      </dsp:txBody>
      <dsp:txXfrm>
        <a:off x="4273208" y="2421390"/>
        <a:ext cx="1810385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E98F8-AA0D-4E4A-818B-23A64223F5CA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9045-C5DB-4555-9426-90F3E93D6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2946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75F2E3-6711-45B3-94AC-92C446FC5707}" type="datetime1">
              <a:rPr lang="en-US"/>
              <a:pPr/>
              <a:t>7/18/12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54813F-2D4B-4F12-BEB3-B6BBF153D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585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845031-75E2-42A0-86D7-05890CAD9A2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here we are looking at students in a single grade in a single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4813F-2D4B-4F12-BEB3-B6BBF153D6E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we are looking at schools in a</a:t>
            </a:r>
            <a:r>
              <a:rPr lang="en-US" baseline="0" dirty="0" smtClean="0"/>
              <a:t> single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4813F-2D4B-4F12-BEB3-B6BBF153D6E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Our goal in</a:t>
            </a:r>
            <a:r>
              <a:rPr lang="en-US" baseline="0" dirty="0" smtClean="0"/>
              <a:t> sharing the code freely among states is to promote learning and improvements through collaboration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2420-91D4-46E5-8480-CB35E03513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3355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2.0 </a:t>
            </a:r>
            <a:r>
              <a:rPr lang="en-US" dirty="0"/>
              <a:t>system is one that is coherent, focused on learning and building PM </a:t>
            </a:r>
            <a:r>
              <a:rPr lang="en-US" dirty="0" smtClean="0"/>
              <a:t>capacity;</a:t>
            </a:r>
            <a:r>
              <a:rPr lang="en-US" baseline="0" dirty="0" smtClean="0"/>
              <a:t> </a:t>
            </a:r>
            <a:r>
              <a:rPr lang="en-US" dirty="0" smtClean="0"/>
              <a:t>Focused </a:t>
            </a:r>
            <a:r>
              <a:rPr lang="en-US" dirty="0"/>
              <a:t>on max progress to CCR..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Local, personal ownership will be more likely if we use coherent and collaborative design principles.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2420-91D4-46E5-8480-CB35E03513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3574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many have you seen </a:t>
            </a:r>
            <a:r>
              <a:rPr lang="en-US" dirty="0" err="1"/>
              <a:t>teh</a:t>
            </a:r>
            <a:r>
              <a:rPr lang="en-US" dirty="0"/>
              <a:t> movie?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2420-91D4-46E5-8480-CB35E03513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444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4813F-2D4B-4F12-BEB3-B6BBF153D6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6212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.Where is this most apparent?  In the area we have the most control.  Measuring student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4813F-2D4B-4F12-BEB3-B6BBF153D6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6212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the role of</a:t>
            </a:r>
            <a:r>
              <a:rPr lang="en-US" baseline="0" dirty="0" smtClean="0"/>
              <a:t> the speedometer in your car and the mile markers along the highway…  remember the basic formula….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2420-91D4-46E5-8480-CB35E03513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6218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B9B015-6423-1845-9CAB-0D8C8A63FFFA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our users need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2420-91D4-46E5-8480-CB35E03513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726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B8FFA-941E-4034-A226-065B812C689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9116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8ED9-4E4A-4656-BB3F-1C9454167778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23D9-873F-4150-B2A5-2B2216C7F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02738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magnify-2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1613"/>
            <a:ext cx="685800" cy="706437"/>
          </a:xfrm>
          <a:prstGeom prst="rect">
            <a:avLst/>
          </a:prstGeom>
          <a:noFill/>
          <a:ln>
            <a:noFill/>
          </a:ln>
          <a:effectLst>
            <a:outerShdw blurRad="234950" dist="38100" dir="2700000" sx="96001" sy="96001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339850" y="420688"/>
            <a:ext cx="470535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chemeClr val="bg1"/>
                </a:solidFill>
                <a:latin typeface="Helvetica" pitchFamily="-65" charset="0"/>
                <a:cs typeface="Helvetica" pitchFamily="-65" charset="0"/>
              </a:rPr>
              <a:t>CHANGING CONVERSATIONS ABOUT EDUCATION</a:t>
            </a:r>
            <a:endParaRPr lang="en-US" sz="1800" b="1" dirty="0" smtClean="0">
              <a:solidFill>
                <a:schemeClr val="bg1"/>
              </a:solidFill>
              <a:latin typeface="Helvetica" pitchFamily="-65" charset="0"/>
              <a:cs typeface="Helvetica" pitchFamily="-65" charset="0"/>
            </a:endParaRPr>
          </a:p>
        </p:txBody>
      </p:sp>
      <p:pic>
        <p:nvPicPr>
          <p:cNvPr id="10" name="Picture 13" descr="schoolview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95275"/>
            <a:ext cx="1979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wenning99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microsoft.com/office/2007/relationships/media" Target="../media/media1.mpg"/><Relationship Id="rId6" Type="http://schemas.openxmlformats.org/officeDocument/2006/relationships/image" Target="../media/image6.png"/><Relationship Id="rId1" Type="http://schemas.openxmlformats.org/officeDocument/2006/relationships/video" Target="../media/media1.mp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AN04rc5crXw&amp;feature=plc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24915"/>
            <a:ext cx="9164763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The Hawaii Growth Model</a:t>
            </a:r>
            <a:endParaRPr lang="en-US" sz="4400" dirty="0">
              <a:latin typeface="Helvetica"/>
              <a:cs typeface="Helvetica"/>
            </a:endParaRPr>
          </a:p>
          <a:p>
            <a:pPr algn="ctr"/>
            <a:r>
              <a:rPr lang="en-US" sz="3800" dirty="0" smtClean="0">
                <a:latin typeface="Helvetica"/>
                <a:cs typeface="Helvetica"/>
              </a:rPr>
              <a:t>Next-Generation Design &amp; Performance</a:t>
            </a:r>
          </a:p>
          <a:p>
            <a:pPr algn="ctr"/>
            <a:endParaRPr lang="en-US" sz="3600" dirty="0">
              <a:latin typeface="Helvetica"/>
              <a:cs typeface="Helvetica"/>
            </a:endParaRPr>
          </a:p>
          <a:p>
            <a:pPr algn="ctr"/>
            <a:r>
              <a:rPr lang="en-US" sz="3000" dirty="0" smtClean="0">
                <a:latin typeface="Helvetica"/>
                <a:cs typeface="Helvetica"/>
              </a:rPr>
              <a:t>Richard J. Wenning</a:t>
            </a:r>
          </a:p>
          <a:p>
            <a:pPr algn="ctr"/>
            <a:r>
              <a:rPr lang="en-US" sz="2800" dirty="0" smtClean="0">
                <a:latin typeface="Helvetica"/>
                <a:cs typeface="Helvetica"/>
              </a:rPr>
              <a:t>The SchoolView</a:t>
            </a:r>
            <a:r>
              <a:rPr lang="en-US" sz="2800" baseline="30000" dirty="0" smtClean="0">
                <a:latin typeface="Helvetica"/>
                <a:cs typeface="Helvetica"/>
              </a:rPr>
              <a:t>®</a:t>
            </a:r>
            <a:r>
              <a:rPr lang="en-US" sz="2800" dirty="0" smtClean="0">
                <a:latin typeface="Helvetica"/>
                <a:cs typeface="Helvetica"/>
              </a:rPr>
              <a:t> Foundation</a:t>
            </a:r>
          </a:p>
          <a:p>
            <a:pPr algn="ctr"/>
            <a:r>
              <a:rPr lang="en-US" sz="2200" i="1" dirty="0" smtClean="0">
                <a:latin typeface="Helvetica"/>
                <a:cs typeface="Helvetica"/>
              </a:rPr>
              <a:t>Changing Conversations about Education</a:t>
            </a:r>
            <a:r>
              <a:rPr lang="en-US" sz="2200" i="1" baseline="30000" dirty="0" smtClean="0">
                <a:latin typeface="Helvetica"/>
                <a:cs typeface="Helvetica"/>
              </a:rPr>
              <a:t>®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200" dirty="0" smtClean="0"/>
          </a:p>
          <a:p>
            <a:pPr algn="ctr"/>
            <a:endParaRPr lang="en-US" sz="2200" dirty="0" smtClean="0"/>
          </a:p>
          <a:p>
            <a:pPr algn="ctr"/>
            <a:endParaRPr lang="en-US" sz="2200" dirty="0" smtClean="0"/>
          </a:p>
          <a:p>
            <a:pPr algn="ctr"/>
            <a:endParaRPr lang="en-US" sz="2200" dirty="0" smtClean="0"/>
          </a:p>
          <a:p>
            <a:pPr algn="ctr"/>
            <a:endParaRPr lang="en-US" sz="2200" dirty="0" smtClean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</p:txBody>
      </p:sp>
      <p:pic>
        <p:nvPicPr>
          <p:cNvPr id="5" name="Picture 4" descr="magnify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838700"/>
            <a:ext cx="1165225" cy="1122363"/>
          </a:xfrm>
          <a:prstGeom prst="rect">
            <a:avLst/>
          </a:prstGeom>
          <a:noFill/>
          <a:ln>
            <a:noFill/>
          </a:ln>
          <a:effectLst>
            <a:outerShdw blurRad="234950" dist="38100" dir="2700000" sx="96001" sy="96001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57" y="838200"/>
            <a:ext cx="6553200" cy="1676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Coherent Design Serves Multiple Purposes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Stock_000007744823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19400"/>
            <a:ext cx="5715000" cy="3803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182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0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Coherent Design Serves Multiple Purposes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37218352"/>
              </p:ext>
            </p:extLst>
          </p:nvPr>
        </p:nvGraphicFramePr>
        <p:xfrm>
          <a:off x="439057" y="1618342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990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Accountability Purposes: Public, Fed, State, District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19352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Improvement Purposes: School, Educator, Student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581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 Purposes</a:t>
            </a:r>
          </a:p>
          <a:p>
            <a:r>
              <a:rPr lang="en-US" dirty="0" smtClean="0"/>
              <a:t>(judgments)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3581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Inquiry Purposes</a:t>
            </a:r>
          </a:p>
          <a:p>
            <a:r>
              <a:rPr lang="en-US" dirty="0" smtClean="0"/>
              <a:t>(perspectives)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714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statistical models of longitudinal student growth will promote the most coherence and alignment in our accountability system?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Set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models address specific questions</a:t>
            </a:r>
          </a:p>
          <a:p>
            <a:pPr lvl="1"/>
            <a:r>
              <a:rPr lang="en-US" dirty="0" smtClean="0"/>
              <a:t>Different techniques are good at answering different questions</a:t>
            </a:r>
          </a:p>
          <a:p>
            <a:pPr lvl="1"/>
            <a:r>
              <a:rPr lang="en-US" dirty="0" smtClean="0"/>
              <a:t>Different questions lead to different conversations which lead to different uses and outcomes</a:t>
            </a:r>
          </a:p>
          <a:p>
            <a:pPr lvl="1"/>
            <a:r>
              <a:rPr lang="en-US" dirty="0" smtClean="0"/>
              <a:t>Starting with the right questions simplifies development and motivates the proper use of the growth model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Framing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rtl="0" eaLnBrk="0" fontAlgn="base" hangingPunct="0"/>
            <a:r>
              <a:rPr lang="en-US" sz="2800" i="1" kern="1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We understand best those things we see emerge from their very beginnings. </a:t>
            </a:r>
            <a:r>
              <a:rPr lang="en-US" sz="2800" kern="1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</a:t>
            </a:r>
            <a:endParaRPr lang="en-US" sz="2800" dirty="0" smtClean="0"/>
          </a:p>
          <a:p>
            <a:pPr marL="0" indent="0" eaLnBrk="0" fontAlgn="base" hangingPunct="0"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	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kern="1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Aristotle</a:t>
            </a:r>
          </a:p>
          <a:p>
            <a:r>
              <a:rPr lang="en-US" sz="2800" i="1" dirty="0" smtClean="0"/>
              <a:t>All Models are wrong but some are useful.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- George E. P. Box</a:t>
            </a:r>
          </a:p>
          <a:p>
            <a:r>
              <a:rPr lang="en-US" sz="2800" i="1" dirty="0" smtClean="0"/>
              <a:t>It is better to have an approximate answer to the right question than a precise answer to the wrong question.</a:t>
            </a:r>
          </a:p>
          <a:p>
            <a:pPr>
              <a:buNone/>
            </a:pPr>
            <a:r>
              <a:rPr lang="en-US" sz="2800" dirty="0" smtClean="0"/>
              <a:t>		- </a:t>
            </a:r>
            <a:r>
              <a:rPr lang="en-US" sz="2400" dirty="0" smtClean="0"/>
              <a:t>John </a:t>
            </a:r>
            <a:r>
              <a:rPr lang="en-US" sz="2400" dirty="0" err="1" smtClean="0"/>
              <a:t>Tukey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How </a:t>
            </a:r>
            <a:r>
              <a:rPr lang="en-US" sz="4000" dirty="0"/>
              <a:t>m</a:t>
            </a:r>
            <a:r>
              <a:rPr lang="en-US" sz="4000" dirty="0" smtClean="0"/>
              <a:t>uch growth did a student </a:t>
            </a:r>
            <a:br>
              <a:rPr lang="en-US" sz="4000" dirty="0" smtClean="0"/>
            </a:br>
            <a:r>
              <a:rPr lang="en-US" sz="4000" dirty="0" smtClean="0"/>
              <a:t>make &amp;</a:t>
            </a:r>
            <a:r>
              <a:rPr lang="en-US" sz="4000" dirty="0"/>
              <a:t> </a:t>
            </a:r>
            <a:r>
              <a:rPr lang="en-US" sz="4000" dirty="0" smtClean="0"/>
              <a:t>is </a:t>
            </a:r>
            <a:r>
              <a:rPr lang="en-US" sz="4000" dirty="0"/>
              <a:t>i</a:t>
            </a:r>
            <a:r>
              <a:rPr lang="en-US" sz="4000" dirty="0" smtClean="0"/>
              <a:t>t </a:t>
            </a:r>
            <a:r>
              <a:rPr lang="en-US" sz="4000" dirty="0"/>
              <a:t>g</a:t>
            </a:r>
            <a:r>
              <a:rPr lang="en-US" sz="4000" dirty="0" smtClean="0"/>
              <a:t>ood </a:t>
            </a:r>
            <a:r>
              <a:rPr lang="en-US" sz="4000" dirty="0"/>
              <a:t>e</a:t>
            </a:r>
            <a:r>
              <a:rPr lang="en-US" sz="4000" dirty="0" smtClean="0"/>
              <a:t>nough?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Describing</a:t>
            </a:r>
            <a:r>
              <a:rPr lang="en-US" sz="2800" dirty="0" smtClean="0"/>
              <a:t> growth versus </a:t>
            </a:r>
            <a:r>
              <a:rPr lang="en-US" sz="2800" b="1" dirty="0" smtClean="0"/>
              <a:t>ascribing</a:t>
            </a:r>
            <a:r>
              <a:rPr lang="en-US" sz="2800" dirty="0" smtClean="0"/>
              <a:t> responsibility</a:t>
            </a:r>
          </a:p>
          <a:p>
            <a:pPr lvl="1"/>
            <a:r>
              <a:rPr lang="en-US" sz="2200" dirty="0" smtClean="0"/>
              <a:t>The Colorado Growth Model began by separating the description of growth from discussions of responsibility/ accountability</a:t>
            </a:r>
          </a:p>
          <a:p>
            <a:pPr lvl="1"/>
            <a:r>
              <a:rPr lang="en-US" sz="2200" dirty="0" smtClean="0"/>
              <a:t>Incorporating growth into accountability followed from the accepted description of growth</a:t>
            </a:r>
          </a:p>
          <a:p>
            <a:pPr lvl="1"/>
            <a:r>
              <a:rPr lang="en-US" sz="2200" dirty="0" smtClean="0"/>
              <a:t>The description of growth facilitated stakeholder engagement and investigations of responsibility for good/bad growth</a:t>
            </a:r>
          </a:p>
          <a:p>
            <a:pPr lvl="1"/>
            <a:r>
              <a:rPr lang="en-US" sz="2200" dirty="0" smtClean="0"/>
              <a:t>That in turn led to greater stakeholder support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Describing Student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Discussing student growth, even with a vertical scale, is not a simple task</a:t>
            </a:r>
          </a:p>
          <a:p>
            <a:r>
              <a:rPr lang="en-US" sz="2800" dirty="0" smtClean="0"/>
              <a:t>Growth and change require context. Consider, for example, height:</a:t>
            </a:r>
          </a:p>
          <a:p>
            <a:pPr lvl="1"/>
            <a:r>
              <a:rPr lang="en-US" sz="2400" dirty="0" smtClean="0"/>
              <a:t>A child might grow 4 inches between ages 3 and 4</a:t>
            </a:r>
          </a:p>
          <a:p>
            <a:pPr lvl="2"/>
            <a:r>
              <a:rPr lang="en-US" sz="2000" dirty="0" smtClean="0"/>
              <a:t>4 inches is a well understood quantity</a:t>
            </a:r>
          </a:p>
          <a:p>
            <a:pPr lvl="1"/>
            <a:r>
              <a:rPr lang="en-US" sz="2400" dirty="0" smtClean="0"/>
              <a:t>The 4 inch increase becomes meaningful only when understood alongside the growth of other 3 to 4 year olds</a:t>
            </a:r>
          </a:p>
          <a:p>
            <a:r>
              <a:rPr lang="en-US" sz="2800" dirty="0" smtClean="0"/>
              <a:t>Student growth percentiles were developed to provide a norm-referenced basis for describing student growth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Who/What is Responsible for</a:t>
            </a:r>
            <a:br>
              <a:rPr lang="en-US" sz="3600" dirty="0" smtClean="0"/>
            </a:br>
            <a:r>
              <a:rPr lang="en-US" sz="3600" dirty="0" smtClean="0"/>
              <a:t>Student Growth?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Some analyses of student growth attempt to determine the amount of student progress that can be attributed to the school or teacher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Called value-added analyses, these techniques attempt to estimate the teacher/school contribution to student academic growth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Value added is an inference – a causal conclusion drawn from the data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All growth models can be used for value-added purposes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3600" dirty="0" smtClean="0">
                <a:latin typeface="+mn-lt"/>
              </a:rPr>
              <a:t>Student Growth Percentile Model</a:t>
            </a:r>
            <a:endParaRPr lang="en-US" sz="3600" dirty="0">
              <a:latin typeface="+mn-lt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28600" y="1871663"/>
            <a:ext cx="2743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>
                <a:latin typeface="+mj-lt"/>
              </a:rPr>
              <a:t>What is?</a:t>
            </a:r>
          </a:p>
          <a:p>
            <a:pPr algn="r">
              <a:defRPr/>
            </a:pPr>
            <a:endParaRPr lang="en-US" sz="2400" dirty="0">
              <a:latin typeface="+mj-lt"/>
            </a:endParaRPr>
          </a:p>
          <a:p>
            <a:pPr algn="r">
              <a:defRPr/>
            </a:pPr>
            <a:endParaRPr lang="en-US" sz="2400" dirty="0">
              <a:latin typeface="+mj-lt"/>
            </a:endParaRPr>
          </a:p>
          <a:p>
            <a:pPr algn="r">
              <a:defRPr/>
            </a:pPr>
            <a:r>
              <a:rPr lang="en-US" sz="2400" dirty="0">
                <a:latin typeface="+mj-lt"/>
              </a:rPr>
              <a:t>What should be?</a:t>
            </a:r>
          </a:p>
          <a:p>
            <a:pPr algn="r">
              <a:defRPr/>
            </a:pPr>
            <a:endParaRPr lang="en-US" sz="2400" dirty="0">
              <a:latin typeface="+mj-lt"/>
            </a:endParaRPr>
          </a:p>
          <a:p>
            <a:pPr algn="r">
              <a:defRPr/>
            </a:pPr>
            <a:endParaRPr lang="en-US" sz="2400" dirty="0">
              <a:latin typeface="+mj-lt"/>
            </a:endParaRPr>
          </a:p>
          <a:p>
            <a:pPr algn="r">
              <a:defRPr/>
            </a:pPr>
            <a:r>
              <a:rPr lang="en-US" sz="2400" dirty="0">
                <a:latin typeface="+mj-lt"/>
              </a:rPr>
              <a:t>What could be?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3048000" y="1752600"/>
            <a:ext cx="838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3" pitchFamily="18" charset="2"/>
              <a:buChar char="a"/>
            </a:pPr>
            <a:r>
              <a:rPr lang="en-US" sz="3600">
                <a:latin typeface="Verdana" pitchFamily="34" charset="0"/>
              </a:rPr>
              <a:t> </a:t>
            </a:r>
          </a:p>
          <a:p>
            <a:pPr>
              <a:buFont typeface="Wingdings 3" pitchFamily="18" charset="2"/>
              <a:buChar char="a"/>
            </a:pPr>
            <a:endParaRPr lang="en-US" sz="3800">
              <a:latin typeface="Verdana" pitchFamily="34" charset="0"/>
            </a:endParaRPr>
          </a:p>
          <a:p>
            <a:pPr>
              <a:buFont typeface="Wingdings 3" pitchFamily="18" charset="2"/>
              <a:buChar char="a"/>
            </a:pPr>
            <a:r>
              <a:rPr lang="en-US" sz="3600">
                <a:latin typeface="Verdana" pitchFamily="34" charset="0"/>
              </a:rPr>
              <a:t> </a:t>
            </a:r>
          </a:p>
          <a:p>
            <a:pPr>
              <a:buFont typeface="Wingdings 3" pitchFamily="18" charset="2"/>
              <a:buChar char="a"/>
            </a:pPr>
            <a:endParaRPr lang="en-US" sz="3600">
              <a:latin typeface="Verdana" pitchFamily="34" charset="0"/>
            </a:endParaRPr>
          </a:p>
          <a:p>
            <a:pPr>
              <a:buFont typeface="Wingdings 3" pitchFamily="18" charset="2"/>
              <a:buChar char="a"/>
            </a:pPr>
            <a:r>
              <a:rPr lang="en-US" sz="3600">
                <a:latin typeface="Verdana" pitchFamily="34" charset="0"/>
              </a:rPr>
              <a:t> 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886200" y="1862138"/>
            <a:ext cx="5029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How much growth did a child make in one year? </a:t>
            </a:r>
          </a:p>
          <a:p>
            <a:pPr>
              <a:defRPr/>
            </a:pP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How much growth is enough to reach </a:t>
            </a:r>
            <a:r>
              <a:rPr lang="en-US" sz="2400" dirty="0" smtClean="0">
                <a:latin typeface="+mj-lt"/>
              </a:rPr>
              <a:t>college &amp; career readiness? </a:t>
            </a:r>
            <a:endParaRPr lang="en-US" sz="2400" dirty="0">
              <a:latin typeface="+mj-lt"/>
            </a:endParaRPr>
          </a:p>
          <a:p>
            <a:pPr>
              <a:defRPr/>
            </a:pP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How much growth have other students made with the same </a:t>
            </a:r>
            <a:r>
              <a:rPr lang="en-US" sz="2400" dirty="0" smtClean="0">
                <a:latin typeface="+mj-lt"/>
              </a:rPr>
              <a:t>starting point?  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 Growth Percentiles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/>
          <a:lstStyle/>
          <a:p>
            <a:r>
              <a:rPr lang="en-US" sz="2400" dirty="0" smtClean="0"/>
              <a:t>Should we be surprised with a child’s current achievement given their prior achievement?</a:t>
            </a:r>
          </a:p>
          <a:p>
            <a:pPr lvl="1"/>
            <a:r>
              <a:rPr lang="en-US" sz="2000" dirty="0" smtClean="0"/>
              <a:t>Student growth percentiles answer this question</a:t>
            </a:r>
          </a:p>
          <a:p>
            <a:r>
              <a:rPr lang="en-US" sz="2400" dirty="0" smtClean="0"/>
              <a:t>Consider a low achieving student with 90th percentile growth and a high achieving student with 10th percentile growth</a:t>
            </a:r>
          </a:p>
          <a:p>
            <a:pPr lvl="1"/>
            <a:r>
              <a:rPr lang="en-US" sz="2000" dirty="0" smtClean="0"/>
              <a:t>The low achieving student grew at a rate exceeding 90 percent of similar students</a:t>
            </a:r>
          </a:p>
          <a:p>
            <a:pPr lvl="1"/>
            <a:r>
              <a:rPr lang="en-US" sz="2000" dirty="0" smtClean="0"/>
              <a:t>The high achieving student grew at a rate exceeding just 10 percent of similar students</a:t>
            </a:r>
          </a:p>
          <a:p>
            <a:pPr lvl="1"/>
            <a:r>
              <a:rPr lang="en-US" sz="2000" dirty="0" smtClean="0"/>
              <a:t>The low achiever’s growth is more exemplary than the high achiever’s</a:t>
            </a:r>
          </a:p>
          <a:p>
            <a:r>
              <a:rPr lang="en-US" sz="2400" dirty="0" smtClean="0"/>
              <a:t>Judgments about the adequacy of student growth require external criteria together with standard setting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Next-Generation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 smtClean="0"/>
              <a:t>Dramatic, not incremental improvements required for students that need to catch up to become college &amp; career ready (CCR)</a:t>
            </a:r>
          </a:p>
          <a:p>
            <a:pPr lvl="1"/>
            <a:r>
              <a:rPr lang="en-US" b="1" i="1" dirty="0" smtClean="0"/>
              <a:t>From a system where most students that start behind stay behind to a system where they catch up</a:t>
            </a:r>
            <a:endParaRPr lang="en-US" b="1" i="1" dirty="0"/>
          </a:p>
          <a:p>
            <a:r>
              <a:rPr lang="en-US" sz="3500" dirty="0" smtClean="0"/>
              <a:t>Implies that our accountability systems should provide information that fuels a consensus for change &amp; capacity for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876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Establishing Growth Standards</a:t>
            </a:r>
            <a:br>
              <a:rPr lang="en-US" sz="3600" dirty="0" smtClean="0"/>
            </a:br>
            <a:r>
              <a:rPr lang="en-US" sz="3600" dirty="0" smtClean="0"/>
              <a:t>Based on Growth Norms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most common adequacy criterion is judging growth toward an achievement goal (i.e., growth-to-standard)</a:t>
            </a:r>
          </a:p>
          <a:p>
            <a:r>
              <a:rPr lang="en-US" sz="2600" dirty="0" smtClean="0"/>
              <a:t>Results from student growth percentile analyses can be used to calculate growth trajectories for each student</a:t>
            </a:r>
          </a:p>
          <a:p>
            <a:r>
              <a:rPr lang="en-US" sz="2600" dirty="0" smtClean="0"/>
              <a:t>These trajectories indicate what future rates of growth will lead to and are used to make adequacy judgments</a:t>
            </a:r>
          </a:p>
          <a:p>
            <a:r>
              <a:rPr lang="en-US" sz="2600" dirty="0" smtClean="0"/>
              <a:t>This growth-to-standard approach was approved as part of Colorado’s successful application to the Growth Model Pilot Program and ESEA Flexibility Request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 bwMode="auto">
          <a:xfrm>
            <a:off x="6553200" y="2052935"/>
            <a:ext cx="11430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943600" y="2052935"/>
            <a:ext cx="685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7620000" y="2052935"/>
            <a:ext cx="7620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28600" y="1244600"/>
            <a:ext cx="8686800" cy="2184400"/>
          </a:xfrm>
          <a:prstGeom prst="roundRect">
            <a:avLst/>
          </a:prstGeom>
          <a:noFill/>
          <a:ln w="19050" algn="ctr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Student Growth Percentiles</a:t>
            </a:r>
            <a:endParaRPr lang="en-US" sz="3600" dirty="0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268015" y="2438400"/>
            <a:ext cx="170385" cy="340770"/>
            <a:chOff x="336" y="1296"/>
            <a:chExt cx="432" cy="864"/>
          </a:xfrm>
          <a:solidFill>
            <a:schemeClr val="accent2"/>
          </a:solidFill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432" y="1296"/>
              <a:ext cx="240" cy="240"/>
            </a:xfrm>
            <a:prstGeom prst="ellipse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336" y="1536"/>
              <a:ext cx="432" cy="28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432" y="1824"/>
              <a:ext cx="240" cy="336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43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67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438400" y="1905000"/>
            <a:ext cx="457200" cy="914400"/>
            <a:chOff x="336" y="1296"/>
            <a:chExt cx="432" cy="864"/>
          </a:xfrm>
          <a:solidFill>
            <a:schemeClr val="accent2"/>
          </a:solidFill>
        </p:grpSpPr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432" y="1296"/>
              <a:ext cx="240" cy="240"/>
            </a:xfrm>
            <a:prstGeom prst="ellipse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336" y="1536"/>
              <a:ext cx="432" cy="28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32" y="1824"/>
              <a:ext cx="240" cy="336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43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67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963215" y="2173830"/>
            <a:ext cx="170385" cy="340770"/>
            <a:chOff x="336" y="1296"/>
            <a:chExt cx="432" cy="864"/>
          </a:xfrm>
          <a:solidFill>
            <a:schemeClr val="accent2"/>
          </a:solidFill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432" y="1296"/>
              <a:ext cx="240" cy="240"/>
            </a:xfrm>
            <a:prstGeom prst="ellipse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336" y="1536"/>
              <a:ext cx="432" cy="28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432" y="1824"/>
              <a:ext cx="240" cy="336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43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67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268015" y="2057400"/>
            <a:ext cx="170385" cy="340770"/>
            <a:chOff x="336" y="1296"/>
            <a:chExt cx="432" cy="864"/>
          </a:xfrm>
          <a:solidFill>
            <a:schemeClr val="accent2"/>
          </a:solidFill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432" y="1296"/>
              <a:ext cx="240" cy="240"/>
            </a:xfrm>
            <a:prstGeom prst="ellipse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36" y="1536"/>
              <a:ext cx="432" cy="28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32" y="1824"/>
              <a:ext cx="240" cy="336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43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67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971800" y="1981200"/>
            <a:ext cx="170385" cy="340770"/>
            <a:chOff x="336" y="1296"/>
            <a:chExt cx="432" cy="864"/>
          </a:xfrm>
          <a:solidFill>
            <a:schemeClr val="accent2"/>
          </a:solidFill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432" y="1296"/>
              <a:ext cx="240" cy="240"/>
            </a:xfrm>
            <a:prstGeom prst="ellipse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336" y="1536"/>
              <a:ext cx="432" cy="28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432" y="1824"/>
              <a:ext cx="240" cy="336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43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67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895600" y="2478630"/>
            <a:ext cx="170385" cy="340770"/>
            <a:chOff x="336" y="1296"/>
            <a:chExt cx="432" cy="864"/>
          </a:xfrm>
          <a:solidFill>
            <a:schemeClr val="accent2"/>
          </a:solidFill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432" y="1296"/>
              <a:ext cx="240" cy="240"/>
            </a:xfrm>
            <a:prstGeom prst="ellipse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336" y="1536"/>
              <a:ext cx="432" cy="28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1" name="Rectangle 34"/>
            <p:cNvSpPr>
              <a:spLocks noChangeArrowheads="1"/>
            </p:cNvSpPr>
            <p:nvPr/>
          </p:nvSpPr>
          <p:spPr bwMode="auto">
            <a:xfrm>
              <a:off x="432" y="1824"/>
              <a:ext cx="240" cy="336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43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>
              <a:off x="67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898556" y="1371600"/>
            <a:ext cx="1454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Academic Peers</a:t>
            </a:r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5996609" y="2052935"/>
            <a:ext cx="2385391" cy="762000"/>
          </a:xfrm>
          <a:custGeom>
            <a:avLst/>
            <a:gdLst>
              <a:gd name="T0" fmla="*/ 0 w 2472"/>
              <a:gd name="T1" fmla="*/ 731 h 731"/>
              <a:gd name="T2" fmla="*/ 1233 w 2472"/>
              <a:gd name="T3" fmla="*/ 0 h 731"/>
              <a:gd name="T4" fmla="*/ 2472 w 2472"/>
              <a:gd name="T5" fmla="*/ 731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noFill/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29000" y="1676400"/>
            <a:ext cx="511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00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14800" y="1988403"/>
            <a:ext cx="1346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Student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Growth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Percentile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228600" y="3835400"/>
            <a:ext cx="8686800" cy="2184400"/>
          </a:xfrm>
          <a:prstGeom prst="roundRect">
            <a:avLst/>
          </a:prstGeom>
          <a:noFill/>
          <a:ln w="19050" algn="ctr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762000" y="4267200"/>
            <a:ext cx="567951" cy="1135901"/>
            <a:chOff x="336" y="1296"/>
            <a:chExt cx="432" cy="864"/>
          </a:xfrm>
          <a:solidFill>
            <a:schemeClr val="accent1"/>
          </a:solidFill>
        </p:grpSpPr>
        <p:sp>
          <p:nvSpPr>
            <p:cNvPr id="67" name="Oval 32"/>
            <p:cNvSpPr>
              <a:spLocks noChangeArrowheads="1"/>
            </p:cNvSpPr>
            <p:nvPr/>
          </p:nvSpPr>
          <p:spPr bwMode="auto">
            <a:xfrm>
              <a:off x="432" y="1296"/>
              <a:ext cx="240" cy="240"/>
            </a:xfrm>
            <a:prstGeom prst="ellipse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336" y="1536"/>
              <a:ext cx="432" cy="28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9" name="Rectangle 34"/>
            <p:cNvSpPr>
              <a:spLocks noChangeArrowheads="1"/>
            </p:cNvSpPr>
            <p:nvPr/>
          </p:nvSpPr>
          <p:spPr bwMode="auto">
            <a:xfrm>
              <a:off x="432" y="1824"/>
              <a:ext cx="240" cy="336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>
              <a:off x="43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1" name="Line 36"/>
            <p:cNvSpPr>
              <a:spLocks noChangeShapeType="1"/>
            </p:cNvSpPr>
            <p:nvPr/>
          </p:nvSpPr>
          <p:spPr bwMode="auto">
            <a:xfrm>
              <a:off x="67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066800" y="3657600"/>
            <a:ext cx="7010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What is Student Adequate Growth Percentile (AGP)?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76400" y="4162961"/>
            <a:ext cx="511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00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19600" y="4191000"/>
            <a:ext cx="511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00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886282" y="5410200"/>
            <a:ext cx="2871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Distance to </a:t>
            </a:r>
            <a:r>
              <a:rPr lang="en-US" sz="1200" b="1" dirty="0" smtClean="0">
                <a:solidFill>
                  <a:srgbClr val="000000"/>
                </a:solidFill>
                <a:latin typeface="Verdana" pitchFamily="34" charset="0"/>
              </a:rPr>
              <a:t>or from Proficiency</a:t>
            </a:r>
            <a:endParaRPr 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4" name="Picture 6" descr="C:\Documents and Settings\hhuynh\Local Settings\Temporary Internet Files\Content.IE5\0HQHO5IR\MC9003256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0"/>
            <a:ext cx="1849831" cy="1218895"/>
          </a:xfrm>
          <a:prstGeom prst="rect">
            <a:avLst/>
          </a:prstGeom>
          <a:noFill/>
        </p:spPr>
      </p:pic>
      <p:sp>
        <p:nvSpPr>
          <p:cNvPr id="102" name="Rectangle 101"/>
          <p:cNvSpPr/>
          <p:nvPr/>
        </p:nvSpPr>
        <p:spPr>
          <a:xfrm>
            <a:off x="5037354" y="4648200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3 Years 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or</a:t>
            </a:r>
            <a:endParaRPr lang="en-US" sz="16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By Grade 10*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858000" y="4239161"/>
            <a:ext cx="511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00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492356" y="4495800"/>
            <a:ext cx="1346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Adequate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Growth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Percentile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71600" y="1727537"/>
            <a:ext cx="511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0000"/>
                </a:solidFill>
                <a:latin typeface="Verdana" pitchFamily="34" charset="0"/>
              </a:rPr>
              <a:t>+</a:t>
            </a: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609600" y="1828800"/>
            <a:ext cx="457200" cy="914400"/>
            <a:chOff x="336" y="1296"/>
            <a:chExt cx="432" cy="864"/>
          </a:xfrm>
          <a:solidFill>
            <a:schemeClr val="accent2"/>
          </a:solidFill>
        </p:grpSpPr>
        <p:sp>
          <p:nvSpPr>
            <p:cNvPr id="107" name="Oval 32"/>
            <p:cNvSpPr>
              <a:spLocks noChangeArrowheads="1"/>
            </p:cNvSpPr>
            <p:nvPr/>
          </p:nvSpPr>
          <p:spPr bwMode="auto">
            <a:xfrm>
              <a:off x="432" y="1296"/>
              <a:ext cx="240" cy="240"/>
            </a:xfrm>
            <a:prstGeom prst="ellipse">
              <a:avLst/>
            </a:prstGeom>
            <a:grpFill/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8" name="Rectangle 33"/>
            <p:cNvSpPr>
              <a:spLocks noChangeArrowheads="1"/>
            </p:cNvSpPr>
            <p:nvPr/>
          </p:nvSpPr>
          <p:spPr bwMode="auto">
            <a:xfrm>
              <a:off x="336" y="1536"/>
              <a:ext cx="432" cy="288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9" name="Rectangle 34"/>
            <p:cNvSpPr>
              <a:spLocks noChangeArrowheads="1"/>
            </p:cNvSpPr>
            <p:nvPr/>
          </p:nvSpPr>
          <p:spPr bwMode="auto">
            <a:xfrm>
              <a:off x="432" y="1824"/>
              <a:ext cx="240" cy="336"/>
            </a:xfrm>
            <a:prstGeom prst="rect">
              <a:avLst/>
            </a:prstGeom>
            <a:grpFill/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0" name="Line 35"/>
            <p:cNvSpPr>
              <a:spLocks noChangeShapeType="1"/>
            </p:cNvSpPr>
            <p:nvPr/>
          </p:nvSpPr>
          <p:spPr bwMode="auto">
            <a:xfrm>
              <a:off x="43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1" name="Line 36"/>
            <p:cNvSpPr>
              <a:spLocks noChangeShapeType="1"/>
            </p:cNvSpPr>
            <p:nvPr/>
          </p:nvSpPr>
          <p:spPr bwMode="auto">
            <a:xfrm>
              <a:off x="672" y="1680"/>
              <a:ext cx="0" cy="1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354517" y="2814935"/>
            <a:ext cx="13051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</a:rPr>
              <a:t>My </a:t>
            </a: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</a:rPr>
              <a:t>prior CSAP</a:t>
            </a:r>
            <a:endParaRPr lang="en-US" sz="11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</a:rPr>
              <a:t>Achievement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869708" y="289560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</a:rPr>
              <a:t>Prior  </a:t>
            </a:r>
            <a:r>
              <a:rPr lang="en-US" sz="1100" b="1" dirty="0">
                <a:solidFill>
                  <a:srgbClr val="000000"/>
                </a:solidFill>
                <a:latin typeface="Verdana" pitchFamily="34" charset="0"/>
              </a:rPr>
              <a:t>Year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</a:rPr>
              <a:t>CSAP Achievement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202340" y="2891135"/>
            <a:ext cx="2103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My Growth Compared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to My Academic Peers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320887" y="5481935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My </a:t>
            </a:r>
            <a:r>
              <a:rPr lang="en-US" sz="1200" b="1" dirty="0" smtClean="0">
                <a:solidFill>
                  <a:srgbClr val="000000"/>
                </a:solidFill>
                <a:latin typeface="Verdana" pitchFamily="34" charset="0"/>
              </a:rPr>
              <a:t>Prior CSAP</a:t>
            </a:r>
            <a:endParaRPr lang="en-US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Achievement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943600" y="205293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Low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781800" y="238553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Typical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772400" y="205293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High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2400" y="60198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Verdana" pitchFamily="34" charset="0"/>
              </a:rPr>
              <a:t>*Whichever comes first.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86400" y="1676400"/>
            <a:ext cx="511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endParaRPr lang="en-US" sz="8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404245" y="1676400"/>
            <a:ext cx="511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sz="8000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Summary: SGPs Measure…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Each </a:t>
            </a:r>
            <a:r>
              <a:rPr lang="en-US" sz="2400" dirty="0"/>
              <a:t>student’s norm- and criterion-referenced progress compared to other students in the state with similar score history on statewide and interim </a:t>
            </a:r>
            <a:r>
              <a:rPr lang="en-US" sz="2400" dirty="0" smtClean="0"/>
              <a:t>assessments</a:t>
            </a:r>
          </a:p>
          <a:p>
            <a:r>
              <a:rPr lang="en-US" sz="2400" dirty="0"/>
              <a:t>The adequacy of Individual year-to-year and shorter cycle student progress toward state </a:t>
            </a:r>
            <a:r>
              <a:rPr lang="en-US" sz="2400" dirty="0" smtClean="0"/>
              <a:t>standards</a:t>
            </a:r>
            <a:endParaRPr lang="en-US" sz="2400" dirty="0"/>
          </a:p>
          <a:p>
            <a:r>
              <a:rPr lang="en-US" sz="2400" dirty="0"/>
              <a:t>The growth rate needed for groups of students to catch up or keep up to be on track to reach college and career readiness</a:t>
            </a:r>
          </a:p>
          <a:p>
            <a:r>
              <a:rPr lang="en-US" sz="2400" dirty="0"/>
              <a:t>Norm- and criterion-referenced growth rates among different groups of students at the state, district, school, and classroom levels</a:t>
            </a:r>
          </a:p>
          <a:p>
            <a:r>
              <a:rPr lang="en-US" sz="2400" dirty="0"/>
              <a:t>Statewide and cross-state growth benchmarks for schools, districts, and education service providers 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311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rowth percentile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458200" cy="5135563"/>
          </a:xfrm>
          <a:noFill/>
          <a:ln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Student’s Growth Percentiles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/>
        </p:nvGraphicFramePr>
        <p:xfrm>
          <a:off x="533400" y="1676400"/>
          <a:ext cx="8077200" cy="4086225"/>
        </p:xfrm>
        <a:graphic>
          <a:graphicData uri="http://schemas.openxmlformats.org/presentationml/2006/ole">
            <p:oleObj spid="_x0000_s177323" name="Acrobat Document" r:id="rId3" imgW="5295900" imgH="2425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Students within a Grade</a:t>
            </a:r>
            <a:endParaRPr lang="en-US" sz="3600" dirty="0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1295400"/>
            <a:ext cx="64770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Schools within a District</a:t>
            </a:r>
            <a:endParaRPr lang="en-US" sz="3600" dirty="0"/>
          </a:p>
        </p:txBody>
      </p:sp>
      <p:pic>
        <p:nvPicPr>
          <p:cNvPr id="140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5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Districts within a State</a:t>
            </a:r>
            <a:endParaRPr lang="en-US" sz="3600" dirty="0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058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3CCE-C688-439B-8751-E5E64AE2C5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/>
              <a:t>Open Code &amp; </a:t>
            </a:r>
            <a:r>
              <a:rPr lang="en-US" sz="3600" dirty="0" smtClean="0"/>
              <a:t>Collaboration</a:t>
            </a:r>
            <a:endParaRPr lang="en-US" sz="3600" baseline="30000" dirty="0"/>
          </a:p>
        </p:txBody>
      </p:sp>
      <p:pic>
        <p:nvPicPr>
          <p:cNvPr id="4" name="Picture 3" descr="side bar bub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1600199" cy="4876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7056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 states have signed an MOU to share the </a:t>
            </a:r>
            <a:r>
              <a:rPr lang="en-US" sz="2800" dirty="0"/>
              <a:t>S</a:t>
            </a:r>
            <a:r>
              <a:rPr lang="en-US" sz="2800" dirty="0" smtClean="0"/>
              <a:t>tudent </a:t>
            </a:r>
            <a:r>
              <a:rPr lang="en-US" sz="2800" dirty="0"/>
              <a:t>G</a:t>
            </a:r>
            <a:r>
              <a:rPr lang="en-US" sz="2800" dirty="0" smtClean="0"/>
              <a:t>rowth </a:t>
            </a:r>
            <a:r>
              <a:rPr lang="en-US" sz="2800" dirty="0"/>
              <a:t>P</a:t>
            </a:r>
            <a:r>
              <a:rPr lang="en-US" sz="2800" dirty="0" smtClean="0"/>
              <a:t>ercentile methodology and SchoolView® display tools:</a:t>
            </a:r>
          </a:p>
          <a:p>
            <a:pPr lvl="1"/>
            <a:r>
              <a:rPr lang="en-US" sz="2400" dirty="0" smtClean="0"/>
              <a:t>Arizona, Colorado, Georgia, Hawaii, Idaho, Indiana, Kansas, Massachusetts, Missouri, Nevada, New Hampshire, New York,  Oregon, Rhode Island, Virginia, Washington, West Virginia, Wisconsin, Wyoming</a:t>
            </a:r>
          </a:p>
          <a:p>
            <a:endParaRPr lang="en-US" sz="30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032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1290638"/>
            <a:ext cx="6657975" cy="9953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 smtClean="0"/>
              <a:t>Next-Generation Accountability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3D9-873F-4150-B2A5-2B2216C7FC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52600" y="2743200"/>
            <a:ext cx="6934200" cy="475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Coherent systems focused on learning </a:t>
            </a:r>
            <a:r>
              <a:rPr lang="en-US" sz="2800" dirty="0">
                <a:latin typeface="+mn-lt"/>
                <a:ea typeface="+mn-ea"/>
              </a:rPr>
              <a:t>&amp;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building performance management capacity at all levels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400" dirty="0" smtClean="0"/>
              <a:t>Maximize </a:t>
            </a:r>
            <a:r>
              <a:rPr lang="en-US" sz="2400" dirty="0"/>
              <a:t>student progress toward &amp; attainment of college and career readiness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local ownership of high quality information to drive insight and action</a:t>
            </a:r>
          </a:p>
        </p:txBody>
      </p:sp>
      <p:pic>
        <p:nvPicPr>
          <p:cNvPr id="9" name="Picture 8" descr="black student sdie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618"/>
            <a:ext cx="1600200" cy="4715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100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Richard </a:t>
            </a:r>
            <a:r>
              <a:rPr lang="en-US" sz="2400" dirty="0"/>
              <a:t>J. </a:t>
            </a:r>
            <a:r>
              <a:rPr lang="en-US" sz="2400" dirty="0" smtClean="0"/>
              <a:t>Wenning</a:t>
            </a:r>
          </a:p>
          <a:p>
            <a:pPr marL="0" indent="0" algn="ctr">
              <a:buNone/>
            </a:pPr>
            <a:r>
              <a:rPr lang="en-US" sz="2400" dirty="0" smtClean="0"/>
              <a:t>President </a:t>
            </a:r>
            <a:r>
              <a:rPr lang="en-US" sz="2400" dirty="0"/>
              <a:t>&amp; Co-</a:t>
            </a:r>
            <a:r>
              <a:rPr lang="en-US" sz="2400" dirty="0" smtClean="0"/>
              <a:t>Founder</a:t>
            </a:r>
          </a:p>
          <a:p>
            <a:pPr marL="0" indent="0" algn="ctr">
              <a:buNone/>
            </a:pPr>
            <a:r>
              <a:rPr lang="en-US" sz="2400" dirty="0" smtClean="0"/>
              <a:t>The </a:t>
            </a:r>
            <a:r>
              <a:rPr lang="en-US" sz="2400" dirty="0"/>
              <a:t>SchoolView </a:t>
            </a:r>
            <a:r>
              <a:rPr lang="en-US" sz="2400" dirty="0" smtClean="0"/>
              <a:t>Foundation</a:t>
            </a:r>
          </a:p>
          <a:p>
            <a:pPr marL="0" indent="0" algn="ctr">
              <a:buNone/>
            </a:pPr>
            <a:r>
              <a:rPr lang="en-US" sz="2400" dirty="0" smtClean="0"/>
              <a:t>PO </a:t>
            </a:r>
            <a:r>
              <a:rPr lang="en-US" sz="2400" dirty="0"/>
              <a:t>Box </a:t>
            </a:r>
            <a:r>
              <a:rPr lang="en-US" sz="2400" dirty="0" smtClean="0"/>
              <a:t>1508, Dillon</a:t>
            </a:r>
            <a:r>
              <a:rPr lang="en-US" sz="2400" dirty="0"/>
              <a:t>, CO </a:t>
            </a:r>
            <a:r>
              <a:rPr lang="en-US" sz="2400" dirty="0" smtClean="0"/>
              <a:t>80435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rwenning99</a:t>
            </a:r>
            <a:r>
              <a:rPr lang="en-US" sz="2400" dirty="0">
                <a:hlinkClick r:id="rId2"/>
              </a:rPr>
              <a:t>@</a:t>
            </a:r>
            <a:r>
              <a:rPr lang="en-US" sz="2400" dirty="0" smtClean="0">
                <a:hlinkClick r:id="rId2"/>
              </a:rPr>
              <a:t>gmail.com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303.601.7454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91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Policy Perspective on Growth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measuring student growth so important?</a:t>
            </a:r>
          </a:p>
          <a:p>
            <a:pPr lvl="1"/>
            <a:r>
              <a:rPr lang="en-US" dirty="0" smtClean="0"/>
              <a:t>NCLB (Accountability 1.0) had right intent but…</a:t>
            </a:r>
          </a:p>
          <a:p>
            <a:pPr lvl="2"/>
            <a:r>
              <a:rPr lang="en-US" dirty="0" smtClean="0"/>
              <a:t>AYP metric not useful for school performance management</a:t>
            </a:r>
          </a:p>
          <a:p>
            <a:pPr lvl="2"/>
            <a:r>
              <a:rPr lang="en-US" dirty="0" smtClean="0"/>
              <a:t>Incentives focused on short-term increases in percent proficient, on “bubble” kids, invited moral hazard</a:t>
            </a:r>
          </a:p>
          <a:p>
            <a:pPr lvl="2"/>
            <a:r>
              <a:rPr lang="en-US" dirty="0" smtClean="0"/>
              <a:t>Instead of long-term effectiveness and progress for all kids toward college &amp; career readiness</a:t>
            </a:r>
          </a:p>
          <a:p>
            <a:pPr lvl="1"/>
            <a:r>
              <a:rPr lang="en-US" dirty="0" smtClean="0"/>
              <a:t>ESEA waivers &amp; design of educator effectiveness systems provides opportunity to get the measures &amp; incentives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F18-8A5D-423F-B482-AFB00C6AD3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14400"/>
            <a:ext cx="6657975" cy="1183481"/>
          </a:xfrm>
        </p:spPr>
        <p:txBody>
          <a:bodyPr>
            <a:noAutofit/>
          </a:bodyPr>
          <a:lstStyle/>
          <a:p>
            <a:r>
              <a:rPr lang="en-US" sz="4000" dirty="0" smtClean="0"/>
              <a:t>Next-Generation </a:t>
            </a:r>
            <a:br>
              <a:rPr lang="en-US" sz="4000" dirty="0" smtClean="0"/>
            </a:br>
            <a:r>
              <a:rPr lang="en-US" sz="4000" dirty="0" smtClean="0"/>
              <a:t>Accountability Systems</a:t>
            </a:r>
            <a:endParaRPr lang="en-US" sz="4000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2028825" y="2590800"/>
            <a:ext cx="64770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What can we learn from </a:t>
            </a:r>
            <a:r>
              <a:rPr lang="en-US" sz="2800" dirty="0" err="1" smtClean="0"/>
              <a:t>Moneyball</a:t>
            </a:r>
            <a:r>
              <a:rPr lang="en-US" sz="2800" dirty="0" smtClean="0"/>
              <a:t>?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1F497D"/>
                </a:solidFill>
              </a:rPr>
              <a:t>In </a:t>
            </a:r>
            <a:r>
              <a:rPr lang="en-US" sz="2800" dirty="0" err="1">
                <a:solidFill>
                  <a:srgbClr val="1F497D"/>
                </a:solidFill>
              </a:rPr>
              <a:t>Moneyball</a:t>
            </a:r>
            <a:r>
              <a:rPr lang="en-US" sz="2800" dirty="0">
                <a:solidFill>
                  <a:srgbClr val="1F497D"/>
                </a:solidFill>
              </a:rPr>
              <a:t>, Peter Brand shares a key insight with Billy </a:t>
            </a:r>
            <a:r>
              <a:rPr lang="en-US" sz="2800" dirty="0" err="1">
                <a:solidFill>
                  <a:srgbClr val="1F497D"/>
                </a:solidFill>
              </a:rPr>
              <a:t>Beane</a:t>
            </a:r>
            <a:r>
              <a:rPr lang="en-US" sz="2800" dirty="0">
                <a:solidFill>
                  <a:srgbClr val="1F497D"/>
                </a:solidFill>
              </a:rPr>
              <a:t>, the GM of the Oakland </a:t>
            </a:r>
            <a:r>
              <a:rPr lang="en-US" sz="2800" dirty="0" smtClean="0">
                <a:solidFill>
                  <a:srgbClr val="1F497D"/>
                </a:solidFill>
              </a:rPr>
              <a:t>A’s…</a:t>
            </a:r>
            <a:endParaRPr lang="en-US" sz="2800" dirty="0">
              <a:solidFill>
                <a:srgbClr val="1F497D"/>
              </a:solidFill>
            </a:endParaRPr>
          </a:p>
          <a:p>
            <a:pPr>
              <a:spcBef>
                <a:spcPct val="20000"/>
              </a:spcBef>
            </a:pPr>
            <a:endParaRPr lang="en-US" sz="2800" dirty="0"/>
          </a:p>
          <a:p>
            <a:pPr>
              <a:spcBef>
                <a:spcPct val="20000"/>
              </a:spcBef>
            </a:pP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ide bar 2 gir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618"/>
            <a:ext cx="1600200" cy="47153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15911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699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15911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oneyball.mp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92532" y="685800"/>
            <a:ext cx="7536043" cy="5548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396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5911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28825" y="1981200"/>
            <a:ext cx="63531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an epidemic failure within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understand what is really happening and this leads people who run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systems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misjudge their students and educators and mismanage their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schools and districts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28825" y="1290638"/>
            <a:ext cx="6657975" cy="5381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Moneyball</a:t>
            </a:r>
            <a:r>
              <a:rPr lang="en-US" sz="3600" dirty="0" smtClean="0"/>
              <a:t> &amp; Public Education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196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7525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Speedometers &amp; Mile Markers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Rate </a:t>
            </a:r>
            <a:r>
              <a:rPr lang="en-US" sz="3200" b="1" dirty="0">
                <a:solidFill>
                  <a:srgbClr val="000000"/>
                </a:solidFill>
              </a:rPr>
              <a:t>x Time = </a:t>
            </a:r>
            <a:r>
              <a:rPr lang="en-US" sz="3200" b="1" dirty="0" smtClean="0">
                <a:solidFill>
                  <a:srgbClr val="000000"/>
                </a:solidFill>
              </a:rPr>
              <a:t>Distance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Consider two buses heading to the same destination but starting from different places…..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http://www.youtube.com/watch?v=AN04rc5crXw&amp;feature=plcp</a:t>
            </a:r>
            <a:endParaRPr lang="en-US" sz="2000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003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8305800" cy="1143000"/>
          </a:xfr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000" dirty="0"/>
              <a:t>Understanding </a:t>
            </a:r>
            <a:r>
              <a:rPr lang="en-US" sz="4000" dirty="0" smtClean="0"/>
              <a:t>Performance</a:t>
            </a:r>
            <a:endParaRPr lang="en-US" sz="4000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838700" y="3063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43100" y="2833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838700" y="3063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86200" y="34290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14400" y="2895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600200" y="2743200"/>
            <a:ext cx="601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743200" y="2438400"/>
            <a:ext cx="4191000" cy="1752600"/>
          </a:xfrm>
          <a:prstGeom prst="rect">
            <a:avLst/>
          </a:prstGeom>
          <a:solidFill>
            <a:schemeClr val="bg1"/>
          </a:solidFill>
          <a:ln w="38100">
            <a:solidFill>
              <a:srgbClr val="96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 Narrow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743200" y="3276600"/>
            <a:ext cx="41910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876800" y="2438400"/>
            <a:ext cx="0" cy="1752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791200" y="44196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968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1066800" y="2667000"/>
            <a:ext cx="838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68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152400" y="3048000"/>
            <a:ext cx="2743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+mn-lt"/>
              </a:rPr>
              <a:t>Achievement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 smtClean="0">
                <a:latin typeface="+mn-lt"/>
              </a:rPr>
              <a:t>Status</a:t>
            </a:r>
            <a:endParaRPr lang="en-US" dirty="0">
              <a:latin typeface="+mn-lt"/>
            </a:endParaRP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3124200" y="3352800"/>
            <a:ext cx="1600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  <a:latin typeface="+mn-lt"/>
              </a:rPr>
              <a:t>Low Status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  <a:latin typeface="+mn-lt"/>
              </a:rPr>
              <a:t>Low Growth</a:t>
            </a: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5334000" y="2590800"/>
            <a:ext cx="1371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  <a:latin typeface="+mn-lt"/>
              </a:rPr>
              <a:t>High Status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  <a:latin typeface="+mn-lt"/>
              </a:rPr>
              <a:t>High Growth</a:t>
            </a:r>
            <a:endParaRPr lang="en-US" sz="3200" b="1" dirty="0">
              <a:latin typeface="+mn-lt"/>
            </a:endParaRP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3124200" y="2590800"/>
            <a:ext cx="1600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  <a:latin typeface="+mn-lt"/>
              </a:rPr>
              <a:t>High Status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  <a:latin typeface="+mn-lt"/>
              </a:rPr>
              <a:t>Low Growth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4191000" y="44196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Longitudinal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Growth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10800000">
            <a:off x="3200400" y="44196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968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 sz="240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990600" y="2209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High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066800" y="4267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Low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705600" y="4495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High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14600" y="4495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Low</a:t>
            </a: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rot="10800000">
            <a:off x="1066800" y="3657600"/>
            <a:ext cx="838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68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533400" y="5913438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b="1"/>
          </a:p>
        </p:txBody>
      </p:sp>
      <p:sp>
        <p:nvSpPr>
          <p:cNvPr id="161818" name="Text Box 26"/>
          <p:cNvSpPr txBox="1">
            <a:spLocks noChangeArrowheads="1"/>
          </p:cNvSpPr>
          <p:nvPr/>
        </p:nvSpPr>
        <p:spPr bwMode="auto">
          <a:xfrm>
            <a:off x="5334000" y="3352800"/>
            <a:ext cx="1295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  <a:latin typeface="+mn-lt"/>
              </a:rPr>
              <a:t>Low Status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  <a:latin typeface="+mn-lt"/>
              </a:rPr>
              <a:t>High Growth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08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6" grpId="0"/>
      <p:bldP spid="161807" grpId="0"/>
      <p:bldP spid="161808" grpId="0"/>
      <p:bldP spid="161809" grpId="0"/>
      <p:bldP spid="161810" grpId="0"/>
      <p:bldP spid="1618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ROJECT_CHECK" val="0"/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6239</TotalTime>
  <Words>1461</Words>
  <Application>Microsoft Macintosh PowerPoint</Application>
  <PresentationFormat>On-screen Show (4:3)</PresentationFormat>
  <Paragraphs>240</Paragraphs>
  <Slides>30</Slides>
  <Notes>12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Custom Design</vt:lpstr>
      <vt:lpstr>Acrobat Document</vt:lpstr>
      <vt:lpstr>Slide 1</vt:lpstr>
      <vt:lpstr>Next-Generation Performance</vt:lpstr>
      <vt:lpstr>Next-Generation Accountability Systems</vt:lpstr>
      <vt:lpstr>Policy Perspective on Growth</vt:lpstr>
      <vt:lpstr>Next-Generation  Accountability Systems</vt:lpstr>
      <vt:lpstr>Slide 6</vt:lpstr>
      <vt:lpstr>Moneyball &amp; Public Education</vt:lpstr>
      <vt:lpstr>Speedometers &amp; Mile Markers</vt:lpstr>
      <vt:lpstr>Understanding Performance</vt:lpstr>
      <vt:lpstr>Coherent Design Serves Multiple Purposes</vt:lpstr>
      <vt:lpstr>Coherent Design Serves Multiple Purposes</vt:lpstr>
      <vt:lpstr>What Models?</vt:lpstr>
      <vt:lpstr>Questions Set the Table</vt:lpstr>
      <vt:lpstr>Some Framing Ideas</vt:lpstr>
      <vt:lpstr>How much growth did a student  make &amp; is it good enough?</vt:lpstr>
      <vt:lpstr>Describing Student Growth</vt:lpstr>
      <vt:lpstr>Who/What is Responsible for Student Growth?</vt:lpstr>
      <vt:lpstr>Slide 18</vt:lpstr>
      <vt:lpstr>Student Growth Percentiles</vt:lpstr>
      <vt:lpstr>Establishing Growth Standards Based on Growth Norms</vt:lpstr>
      <vt:lpstr>Understanding Student Growth Percentiles</vt:lpstr>
      <vt:lpstr>Summary: SGPs Measure…</vt:lpstr>
      <vt:lpstr>Slide 23</vt:lpstr>
      <vt:lpstr>One Student’s Growth Percentiles</vt:lpstr>
      <vt:lpstr>Students within a Grade</vt:lpstr>
      <vt:lpstr>Schools within a District</vt:lpstr>
      <vt:lpstr>Districts within a State</vt:lpstr>
      <vt:lpstr>Slide 28</vt:lpstr>
      <vt:lpstr>Open Code &amp; Collaboration</vt:lpstr>
      <vt:lpstr>Contact Information</vt:lpstr>
    </vt:vector>
  </TitlesOfParts>
  <Company>CDE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johnstone_m</dc:creator>
  <cp:lastModifiedBy>Cheri Nakamura</cp:lastModifiedBy>
  <cp:revision>429</cp:revision>
  <cp:lastPrinted>2012-07-18T20:59:21Z</cp:lastPrinted>
  <dcterms:created xsi:type="dcterms:W3CDTF">2012-07-18T20:39:54Z</dcterms:created>
  <dcterms:modified xsi:type="dcterms:W3CDTF">2012-07-18T21:03:46Z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draft slides for dec. 9 event</vt:lpwstr>
  </property>
  <property fmtid="{D5CDD505-2E9C-101B-9397-08002B2CF9AE}" pid="4" name="ArticulateGUID">
    <vt:lpwstr>D9541C16-7337-4FDC-92B2-F83A3573E962</vt:lpwstr>
  </property>
  <property fmtid="{D5CDD505-2E9C-101B-9397-08002B2CF9AE}" pid="5" name="ArticulateProjectFull">
    <vt:lpwstr>C:\Documents and Settings\johnstone_m\Desktop\Dec9th\draft slides for dec. 9 event.ppta</vt:lpwstr>
  </property>
</Properties>
</file>